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8"/>
  </p:notesMasterIdLst>
  <p:sldIdLst>
    <p:sldId id="439" r:id="rId5"/>
    <p:sldId id="441" r:id="rId6"/>
    <p:sldId id="440"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273F"/>
    <a:srgbClr val="C4C9CF"/>
    <a:srgbClr val="E7E9EC"/>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4660"/>
  </p:normalViewPr>
  <p:slideViewPr>
    <p:cSldViewPr snapToGrid="0" showGuides="1">
      <p:cViewPr varScale="1">
        <p:scale>
          <a:sx n="60" d="100"/>
          <a:sy n="60" d="100"/>
        </p:scale>
        <p:origin x="132" y="1056"/>
      </p:cViewPr>
      <p:guideLst/>
    </p:cSldViewPr>
  </p:slideViewPr>
  <p:notesTextViewPr>
    <p:cViewPr>
      <p:scale>
        <a:sx n="3" d="2"/>
        <a:sy n="3" d="2"/>
      </p:scale>
      <p:origin x="0" y="-1884"/>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08/07/2025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bankofengland.co.uk/-/media/boe/files/financial-stability-report/2021/technical-annex-evidence-on-the-fpcs-mortgage-market-recommendations.pdf"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osr.statisticsauthority.gov.uk/publication/statistics-from-the-wealth-and-assets-survey/"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bankofengland.co.uk/working-paper/2019/modelling-the-distribution-of-mortgage-debt"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bankofengland.co.uk/monetary-policy-report/2025/may-2025"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FCA Product Sales Data, ONS Wealth and Assets Survey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a:t>
            </a:r>
            <a:r>
              <a:rPr lang="en-GB" sz="1800" dirty="0">
                <a:effectLst/>
                <a:latin typeface="Arial" panose="020B0604020202020204" pitchFamily="34" charset="0"/>
                <a:ea typeface="Calibri" panose="020F0502020204030204" pitchFamily="34" charset="0"/>
                <a:cs typeface="Calibri" panose="020F0502020204030204" pitchFamily="34" charset="0"/>
              </a:rPr>
              <a:t> These estimates build on the method described in detail in Section 3.2 of the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December 2021 FSR Technical annex</a:t>
            </a:r>
            <a:r>
              <a:rPr lang="en-GB" sz="1800" dirty="0">
                <a:effectLst/>
                <a:latin typeface="Arial" panose="020B0604020202020204" pitchFamily="34" charset="0"/>
                <a:ea typeface="Calibri" panose="020F0502020204030204" pitchFamily="34" charset="0"/>
                <a:cs typeface="Calibri" panose="020F0502020204030204" pitchFamily="34" charset="0"/>
              </a:rPr>
              <a:t>. Prospective borrowers are identified in Round 8 of the Wealth and Assets survey conducted from April 2020–March 2022. Prospective borrowers are households with one family unit that currently rent, where the head of household is less than 45 years old. More recent granular and complete survey data on household assets and incomes are not available, but the derived share of households that are constrained is not expected to have materially changed since 2020–22.</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(b)</a:t>
            </a:r>
            <a:r>
              <a:rPr lang="en-GB" sz="1800" dirty="0">
                <a:effectLst/>
                <a:latin typeface="Arial" panose="020B0604020202020204" pitchFamily="34" charset="0"/>
                <a:ea typeface="Calibri" panose="020F0502020204030204" pitchFamily="34" charset="0"/>
                <a:cs typeface="Calibri" panose="020F0502020204030204" pitchFamily="34" charset="0"/>
              </a:rPr>
              <a:t> Constraints are applied sequentially in the given order. Many prospective borrowers who are unable to raise a 5% deposit could also be restricted by other constraints.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(c)</a:t>
            </a:r>
            <a:r>
              <a:rPr lang="en-GB" sz="1800" dirty="0">
                <a:effectLst/>
                <a:latin typeface="Arial" panose="020B0604020202020204" pitchFamily="34" charset="0"/>
                <a:ea typeface="Calibri" panose="020F0502020204030204" pitchFamily="34" charset="0"/>
                <a:cs typeface="Calibri" panose="020F0502020204030204" pitchFamily="34" charset="0"/>
              </a:rPr>
              <a:t> It is assumed borrowers cannot benefit from sources other than their own savings to raise deposits. Borrowers are assessed against affordability tests under the FCA’s MCOB framework with a 7% interest rate stress test, taking into account the FPC’s affordability test that was in place at the time (though is also representative of current stress rates) using a distribution of maximum stressed DSRs described in section 3.2 of the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December 2021 FSR Technical annex</a:t>
            </a:r>
            <a:r>
              <a:rPr lang="en-GB" sz="1800" dirty="0">
                <a:effectLst/>
                <a:latin typeface="Arial" panose="020B0604020202020204" pitchFamily="34" charset="0"/>
                <a:ea typeface="Calibri" panose="020F0502020204030204" pitchFamily="34" charset="0"/>
                <a:cs typeface="Calibri" panose="020F0502020204030204" pitchFamily="34" charset="0"/>
              </a:rPr>
              <a:t>. Lender’s LTI cap is set at 5.5. Lender’s requirements for high LTI lending are that borrowers with an LTI &gt;= 4.5 must have a household income of at least £31,000, and an LTV ratio of 90% or lower. Given headroom to the FPC’s LTI flow limit, it is assumed not to directly constrain any individual prospective FTB.</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(d)</a:t>
            </a:r>
            <a:r>
              <a:rPr lang="en-GB" sz="1800" dirty="0">
                <a:effectLst/>
                <a:latin typeface="Arial" panose="020B0604020202020204" pitchFamily="34" charset="0"/>
                <a:ea typeface="Calibri" panose="020F0502020204030204" pitchFamily="34" charset="0"/>
                <a:cs typeface="Calibri" panose="020F0502020204030204" pitchFamily="34" charset="0"/>
              </a:rPr>
              <a:t> The accredited official statistics status has been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4"/>
              </a:rPr>
              <a:t>suspended</a:t>
            </a:r>
            <a:r>
              <a:rPr lang="en-GB" sz="1800" dirty="0">
                <a:effectLst/>
                <a:latin typeface="Arial" panose="020B0604020202020204" pitchFamily="34" charset="0"/>
                <a:ea typeface="Calibri" panose="020F0502020204030204" pitchFamily="34" charset="0"/>
                <a:cs typeface="Calibri" panose="020F0502020204030204" pitchFamily="34" charset="0"/>
              </a:rPr>
              <a:t> from Wealth and Assets Survey statistics from Round 8.</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FCA Product Sales Data and Bank staff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a:t>
            </a:r>
            <a:r>
              <a:rPr lang="en-GB" sz="1800" dirty="0">
                <a:effectLst/>
                <a:latin typeface="Arial" panose="020B0604020202020204" pitchFamily="34" charset="0"/>
                <a:ea typeface="Calibri" panose="020F0502020204030204" pitchFamily="34" charset="0"/>
                <a:cs typeface="Calibri" panose="020F0502020204030204" pitchFamily="34" charset="0"/>
              </a:rPr>
              <a:t> The projection is estimated using a loan-level model of the UK mortgage market, which builds on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Levina et al (2019)</a:t>
            </a:r>
            <a:r>
              <a:rPr lang="en-GB" sz="1800" dirty="0">
                <a:effectLst/>
                <a:latin typeface="Arial" panose="020B0604020202020204" pitchFamily="34" charset="0"/>
                <a:ea typeface="Calibri" panose="020F0502020204030204" pitchFamily="34" charset="0"/>
                <a:cs typeface="Calibri" panose="020F0502020204030204" pitchFamily="34" charset="0"/>
              </a:rPr>
              <a:t>, is conditional on forecasts consistent with the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4"/>
              </a:rPr>
              <a:t>May 2025 MPR</a:t>
            </a:r>
            <a:r>
              <a:rPr lang="en-GB" sz="1800" dirty="0">
                <a:effectLst/>
                <a:latin typeface="Arial" panose="020B0604020202020204" pitchFamily="34" charset="0"/>
                <a:ea typeface="Calibri" panose="020F0502020204030204" pitchFamily="34" charset="0"/>
                <a:cs typeface="Calibri" panose="020F0502020204030204" pitchFamily="34" charset="0"/>
              </a:rPr>
              <a:t>, and takes into account recent developments in the mortgage market, including the reduction in lenders’ stress rates following the FCA’s clarification.</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(b)</a:t>
            </a:r>
            <a:r>
              <a:rPr lang="en-GB" sz="1800" dirty="0">
                <a:effectLst/>
                <a:latin typeface="Arial" panose="020B0604020202020204" pitchFamily="34" charset="0"/>
                <a:ea typeface="Calibri" panose="020F0502020204030204" pitchFamily="34" charset="0"/>
                <a:cs typeface="Calibri" panose="020F0502020204030204" pitchFamily="34" charset="0"/>
              </a:rPr>
              <a:t> The FPC’s flow limit applies on a four-quarter rolling average basis.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(c)</a:t>
            </a:r>
            <a:r>
              <a:rPr lang="en-GB" sz="1800" dirty="0">
                <a:effectLst/>
                <a:latin typeface="Arial" panose="020B0604020202020204" pitchFamily="34" charset="0"/>
                <a:ea typeface="Calibri" panose="020F0502020204030204" pitchFamily="34" charset="0"/>
                <a:cs typeface="Calibri" panose="020F0502020204030204" pitchFamily="34" charset="0"/>
              </a:rPr>
              <a:t> Range of lender's share of lending at ≥4.5 LTI (four-quarter rolling average) constructed using the weighted 10th to 90th percentiles of firm’s use of their individual flow limits and shown from the introduction of the FPC</a:t>
            </a:r>
            <a:r>
              <a:rPr lang="en-GB" sz="1800" dirty="0">
                <a:effectLst/>
                <a:latin typeface="Arial" panose="020B0604020202020204" pitchFamily="34" charset="0"/>
                <a:ea typeface="Calibri" panose="020F0502020204030204" pitchFamily="34" charset="0"/>
                <a:cs typeface="Arial" panose="020B0604020202020204" pitchFamily="34" charset="0"/>
              </a:rPr>
              <a:t>’</a:t>
            </a:r>
            <a:r>
              <a:rPr lang="en-GB" sz="1800" dirty="0">
                <a:effectLst/>
                <a:latin typeface="Arial" panose="020B0604020202020204" pitchFamily="34" charset="0"/>
                <a:ea typeface="Calibri" panose="020F0502020204030204" pitchFamily="34" charset="0"/>
                <a:cs typeface="Calibri" panose="020F0502020204030204" pitchFamily="34" charset="0"/>
              </a:rPr>
              <a:t>s flow limit in 2014 Q4.</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8199767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box_a_chart_a_b"/><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hyperlink" Target="#box_a_chart_a_d"/><Relationship Id="rId4" Type="http://schemas.openxmlformats.org/officeDocument/2006/relationships/hyperlink" Target="#box_a_chart_a_c"/></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box_a_chart_a_c"/><Relationship Id="rId4" Type="http://schemas.openxmlformats.org/officeDocument/2006/relationships/hyperlink" Target="#box_a_chart_a_b"/></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normAutofit/>
          </a:bodyPr>
          <a:lstStyle/>
          <a:p>
            <a:r>
              <a:rPr lang="en-GB" dirty="0"/>
              <a:t>Financial Stability Report</a:t>
            </a:r>
            <a:br>
              <a:rPr lang="en-GB" dirty="0"/>
            </a:br>
            <a:r>
              <a:rPr lang="en-GB" dirty="0"/>
              <a:t>July 2025</a:t>
            </a:r>
            <a:r>
              <a:rPr lang="en-GB" sz="1800" b="1" dirty="0">
                <a:solidFill>
                  <a:srgbClr val="12273F"/>
                </a:solidFill>
                <a:effectLst/>
                <a:latin typeface="Century Gothic" panose="020B0502020202020204" pitchFamily="34" charset="0"/>
                <a:ea typeface="MS Gothic" panose="020B0609070205080204" pitchFamily="49" charset="-128"/>
                <a:cs typeface="Calibri" panose="020F0502020204030204" pitchFamily="34" charset="0"/>
              </a:rPr>
              <a:t>ox </a:t>
            </a:r>
            <a:endParaRPr lang="en-GB" sz="1800" b="1" dirty="0">
              <a:solidFill>
                <a:schemeClr val="bg1"/>
              </a:solidFill>
              <a:ea typeface="MS Gothic" panose="020B0609070205080204" pitchFamily="49" charset="-128"/>
              <a:cs typeface="Calibri" panose="020F0502020204030204" pitchFamily="34" charset="0"/>
            </a:endParaRPr>
          </a:p>
          <a:p>
            <a:r>
              <a:rPr lang="en-GB" dirty="0"/>
              <a:t>Box A: UK mortgage market developments and the FPC’s LTI flow limit</a:t>
            </a:r>
          </a:p>
          <a:p>
            <a:endParaRPr lang="en-GB" dirty="0"/>
          </a:p>
          <a:p>
            <a:endParaRPr lang="en-GB" dirty="0"/>
          </a:p>
        </p:txBody>
      </p:sp>
    </p:spTree>
    <p:extLst>
      <p:ext uri="{BB962C8B-B14F-4D97-AF65-F5344CB8AC3E}">
        <p14:creationId xmlns:p14="http://schemas.microsoft.com/office/powerpoint/2010/main" val="1189817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446461" y="196396"/>
            <a:ext cx="11745539" cy="2123658"/>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A: Deposit size is the most significant barrier preventing FTBs from buying the median-valued home typically purchased by an FTB in their area</a:t>
            </a:r>
            <a:br>
              <a:rPr lang="en-GB" dirty="0"/>
            </a:br>
            <a:r>
              <a:rPr lang="en-GB" sz="2400" dirty="0">
                <a:solidFill>
                  <a:srgbClr val="12273F"/>
                </a:solidFill>
                <a:latin typeface="Century Gothic" panose="020B0502020202020204" pitchFamily="34" charset="0"/>
                <a:ea typeface="+mj-ea"/>
                <a:cs typeface="+mj-cs"/>
              </a:rPr>
              <a:t>Factors constraining FTBs from being able to afford the median-valued property typically purchased by an FTB in their area </a:t>
            </a:r>
            <a:r>
              <a:rPr lang="en-GB" sz="2400" u="sng" baseline="30000" dirty="0">
                <a:solidFill>
                  <a:srgbClr val="12273F"/>
                </a:solidFill>
                <a:effectLst/>
                <a:uFill>
                  <a:solidFill>
                    <a:srgbClr val="3CD7D9"/>
                  </a:solidFill>
                </a:uFill>
                <a:latin typeface="Century Gothic" panose="020B0502020202020204" pitchFamily="34" charset="0"/>
                <a:ea typeface="Calibri" panose="020F0502020204030204" pitchFamily="34" charset="0"/>
                <a:cs typeface="Calibri" panose="020F0502020204030204" pitchFamily="34" charset="0"/>
              </a:rPr>
              <a:t>(a</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baseline="30000" dirty="0">
                <a:solidFill>
                  <a:srgbClr val="12273F"/>
                </a:solidFill>
                <a:latin typeface="Century Gothic" panose="020B0502020202020204" pitchFamily="34" charset="0"/>
                <a:ea typeface="Calibri" panose="020F0502020204030204" pitchFamily="34" charset="0"/>
                <a:cs typeface="Calibri" panose="020F0502020204030204" pitchFamily="34" charset="0"/>
              </a:rPr>
              <a:t> </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u="sng" baseline="30000" dirty="0">
                <a:solidFill>
                  <a:srgbClr val="12273F"/>
                </a:solidFill>
                <a:effectLst/>
                <a:uFill>
                  <a:solidFill>
                    <a:srgbClr val="3CD7D9"/>
                  </a:solidFill>
                </a:uFill>
                <a:latin typeface="Century Gothic" panose="020B0502020202020204" pitchFamily="34" charset="0"/>
                <a:ea typeface="Calibri" panose="020F0502020204030204" pitchFamily="34" charset="0"/>
                <a:cs typeface="Calibri" panose="020F0502020204030204" pitchFamily="34" charset="0"/>
                <a:hlinkClick r:id="rId3" action="ppaction://hlinkfile">
                  <a:extLst>
                    <a:ext uri="{A12FA001-AC4F-418D-AE19-62706E023703}">
                      <ahyp:hlinkClr xmlns:ahyp="http://schemas.microsoft.com/office/drawing/2018/hyperlinkcolor" val="tx"/>
                    </a:ext>
                  </a:extLst>
                </a:hlinkClick>
              </a:rPr>
              <a:t>b</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 </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u="sng" baseline="30000" dirty="0">
                <a:solidFill>
                  <a:srgbClr val="12273F"/>
                </a:solidFill>
                <a:effectLst/>
                <a:uFill>
                  <a:solidFill>
                    <a:srgbClr val="3CD7D9"/>
                  </a:solidFill>
                </a:uFill>
                <a:latin typeface="Century Gothic" panose="020B0502020202020204" pitchFamily="34" charset="0"/>
                <a:ea typeface="Calibri" panose="020F0502020204030204" pitchFamily="34" charset="0"/>
                <a:cs typeface="Calibri" panose="020F0502020204030204" pitchFamily="34" charset="0"/>
                <a:hlinkClick r:id="rId4" action="ppaction://hlinkfile">
                  <a:extLst>
                    <a:ext uri="{A12FA001-AC4F-418D-AE19-62706E023703}">
                      <ahyp:hlinkClr xmlns:ahyp="http://schemas.microsoft.com/office/drawing/2018/hyperlinkcolor" val="tx"/>
                    </a:ext>
                  </a:extLst>
                </a:hlinkClick>
              </a:rPr>
              <a:t>c</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 (</a:t>
            </a:r>
            <a:r>
              <a:rPr lang="en-GB" sz="2400" u="sng" baseline="30000" dirty="0">
                <a:solidFill>
                  <a:srgbClr val="12273F"/>
                </a:solidFill>
                <a:effectLst/>
                <a:uFill>
                  <a:solidFill>
                    <a:srgbClr val="3CD7D9"/>
                  </a:solidFill>
                </a:uFill>
                <a:latin typeface="Century Gothic" panose="020B0502020202020204" pitchFamily="34" charset="0"/>
                <a:ea typeface="Calibri" panose="020F0502020204030204" pitchFamily="34" charset="0"/>
                <a:cs typeface="Calibri" panose="020F0502020204030204" pitchFamily="34" charset="0"/>
                <a:hlinkClick r:id="rId5" action="ppaction://hlinkfile">
                  <a:extLst>
                    <a:ext uri="{A12FA001-AC4F-418D-AE19-62706E023703}">
                      <ahyp:hlinkClr xmlns:ahyp="http://schemas.microsoft.com/office/drawing/2018/hyperlinkcolor" val="tx"/>
                    </a:ext>
                  </a:extLst>
                </a:hlinkClick>
              </a:rPr>
              <a:t>d</a:t>
            </a:r>
            <a:r>
              <a:rPr lang="en-GB" sz="2400" u="sng" baseline="30000" dirty="0">
                <a:solidFill>
                  <a:srgbClr val="12273F"/>
                </a:solidFill>
                <a:uFill>
                  <a:solidFill>
                    <a:srgbClr val="3CD7D9"/>
                  </a:solidFill>
                </a:uFill>
                <a:latin typeface="Century Gothic" panose="020B0502020202020204" pitchFamily="34" charset="0"/>
                <a:ea typeface="Calibri" panose="020F0502020204030204" pitchFamily="34" charset="0"/>
                <a:cs typeface="Calibri" panose="020F0502020204030204" pitchFamily="34" charset="0"/>
              </a:rPr>
              <a:t>)</a:t>
            </a:r>
            <a:endParaRPr lang="en-GB" sz="2400" baseline="30000" dirty="0">
              <a:solidFill>
                <a:srgbClr val="12273F"/>
              </a:solidFill>
              <a:latin typeface="Century Gothic" panose="020B0502020202020204" pitchFamily="34" charset="0"/>
              <a:ea typeface="+mj-ea"/>
              <a:cs typeface="+mj-cs"/>
            </a:endParaRPr>
          </a:p>
        </p:txBody>
      </p:sp>
      <p:pic>
        <p:nvPicPr>
          <p:cNvPr id="5" name="Picture 4" descr="A diagram of a graph&#10;&#10;AI-generated content may be incorrect.">
            <a:extLst>
              <a:ext uri="{FF2B5EF4-FFF2-40B4-BE49-F238E27FC236}">
                <a16:creationId xmlns:a16="http://schemas.microsoft.com/office/drawing/2014/main" id="{D61094CE-0722-C2E7-0008-C36AEBD25B4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83832" y="2252194"/>
            <a:ext cx="5743073" cy="4409410"/>
          </a:xfrm>
          <a:prstGeom prst="rect">
            <a:avLst/>
          </a:prstGeom>
        </p:spPr>
      </p:pic>
    </p:spTree>
    <p:extLst>
      <p:ext uri="{BB962C8B-B14F-4D97-AF65-F5344CB8AC3E}">
        <p14:creationId xmlns:p14="http://schemas.microsoft.com/office/powerpoint/2010/main" val="735104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aph on a screen&#10;&#10;AI-generated content may be incorrect.">
            <a:extLst>
              <a:ext uri="{FF2B5EF4-FFF2-40B4-BE49-F238E27FC236}">
                <a16:creationId xmlns:a16="http://schemas.microsoft.com/office/drawing/2014/main" id="{2E84B08D-B5BA-AF0A-D515-B825FE2374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4823" y="1851173"/>
            <a:ext cx="8342354" cy="4755799"/>
          </a:xfrm>
          <a:prstGeom prst="rect">
            <a:avLst/>
          </a:prstGeom>
        </p:spPr>
      </p:pic>
      <p:sp>
        <p:nvSpPr>
          <p:cNvPr id="6" name="TextBox 5">
            <a:extLst>
              <a:ext uri="{FF2B5EF4-FFF2-40B4-BE49-F238E27FC236}">
                <a16:creationId xmlns:a16="http://schemas.microsoft.com/office/drawing/2014/main" id="{C5103325-26C2-8D24-576E-D5C6B78B741F}"/>
              </a:ext>
            </a:extLst>
          </p:cNvPr>
          <p:cNvSpPr txBox="1"/>
          <p:nvPr/>
        </p:nvSpPr>
        <p:spPr>
          <a:xfrm>
            <a:off x="427703" y="251028"/>
            <a:ext cx="10726994" cy="1323439"/>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B: The share of UK mortgage lending at high LTIs is projected to increase in coming quarters</a:t>
            </a:r>
            <a:br>
              <a:rPr lang="en-GB" dirty="0"/>
            </a:br>
            <a:r>
              <a:rPr lang="en-GB" sz="2400" dirty="0">
                <a:solidFill>
                  <a:srgbClr val="12273F"/>
                </a:solidFill>
                <a:latin typeface="Century Gothic" panose="020B0502020202020204" pitchFamily="34" charset="0"/>
                <a:ea typeface="+mj-ea"/>
                <a:cs typeface="+mj-cs"/>
              </a:rPr>
              <a:t>The share of new lending at ≥4.5 LTI and staff projections </a:t>
            </a:r>
            <a:r>
              <a:rPr lang="en-GB" sz="2400" u="sng" baseline="30000" dirty="0">
                <a:solidFill>
                  <a:srgbClr val="12273F"/>
                </a:solidFill>
                <a:effectLst/>
                <a:uFill>
                  <a:solidFill>
                    <a:srgbClr val="3CD7D9"/>
                  </a:solidFill>
                </a:uFill>
                <a:latin typeface="Century Gothic" panose="020B0502020202020204" pitchFamily="34" charset="0"/>
                <a:ea typeface="Calibri" panose="020F0502020204030204" pitchFamily="34" charset="0"/>
                <a:cs typeface="Calibri" panose="020F0502020204030204" pitchFamily="34" charset="0"/>
              </a:rPr>
              <a:t>(a</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baseline="30000" dirty="0">
                <a:solidFill>
                  <a:srgbClr val="12273F"/>
                </a:solidFill>
                <a:latin typeface="Century Gothic" panose="020B0502020202020204" pitchFamily="34" charset="0"/>
                <a:ea typeface="Calibri" panose="020F0502020204030204" pitchFamily="34" charset="0"/>
                <a:cs typeface="Calibri" panose="020F0502020204030204" pitchFamily="34" charset="0"/>
              </a:rPr>
              <a:t> </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u="sng" baseline="30000" dirty="0">
                <a:solidFill>
                  <a:srgbClr val="12273F"/>
                </a:solidFill>
                <a:effectLst/>
                <a:uFill>
                  <a:solidFill>
                    <a:srgbClr val="3CD7D9"/>
                  </a:solidFill>
                </a:uFill>
                <a:latin typeface="Century Gothic" panose="020B0502020202020204" pitchFamily="34" charset="0"/>
                <a:ea typeface="Calibri" panose="020F0502020204030204" pitchFamily="34" charset="0"/>
                <a:cs typeface="Calibri" panose="020F0502020204030204" pitchFamily="34" charset="0"/>
                <a:hlinkClick r:id="rId4" action="ppaction://hlinkfile">
                  <a:extLst>
                    <a:ext uri="{A12FA001-AC4F-418D-AE19-62706E023703}">
                      <ahyp:hlinkClr xmlns:ahyp="http://schemas.microsoft.com/office/drawing/2018/hyperlinkcolor" val="tx"/>
                    </a:ext>
                  </a:extLst>
                </a:hlinkClick>
              </a:rPr>
              <a:t>b</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 </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a:t>
            </a:r>
            <a:r>
              <a:rPr lang="en-GB" sz="2400" u="sng" baseline="30000" dirty="0">
                <a:solidFill>
                  <a:srgbClr val="12273F"/>
                </a:solidFill>
                <a:effectLst/>
                <a:uFill>
                  <a:solidFill>
                    <a:srgbClr val="3CD7D9"/>
                  </a:solidFill>
                </a:uFill>
                <a:latin typeface="Century Gothic" panose="020B0502020202020204" pitchFamily="34" charset="0"/>
                <a:ea typeface="Calibri" panose="020F0502020204030204" pitchFamily="34" charset="0"/>
                <a:cs typeface="Calibri" panose="020F0502020204030204" pitchFamily="34" charset="0"/>
                <a:hlinkClick r:id="rId5" action="ppaction://hlinkfile">
                  <a:extLst>
                    <a:ext uri="{A12FA001-AC4F-418D-AE19-62706E023703}">
                      <ahyp:hlinkClr xmlns:ahyp="http://schemas.microsoft.com/office/drawing/2018/hyperlinkcolor" val="tx"/>
                    </a:ext>
                  </a:extLst>
                </a:hlinkClick>
              </a:rPr>
              <a:t>c</a:t>
            </a:r>
            <a:r>
              <a:rPr lang="en-GB" sz="2400" baseline="30000" dirty="0">
                <a:solidFill>
                  <a:srgbClr val="12273F"/>
                </a:solidFill>
                <a:effectLst/>
                <a:latin typeface="Century Gothic" panose="020B0502020202020204" pitchFamily="34" charset="0"/>
                <a:ea typeface="Calibri" panose="020F0502020204030204" pitchFamily="34" charset="0"/>
                <a:cs typeface="Calibri" panose="020F0502020204030204" pitchFamily="34" charset="0"/>
              </a:rPr>
              <a:t>) </a:t>
            </a:r>
            <a:endParaRPr lang="en-GB" sz="2400" baseline="30000" dirty="0">
              <a:solidFill>
                <a:srgbClr val="12273F"/>
              </a:solidFill>
              <a:latin typeface="Century Gothic" panose="020B0502020202020204" pitchFamily="34" charset="0"/>
              <a:ea typeface="+mj-ea"/>
              <a:cs typeface="+mj-cs"/>
            </a:endParaRPr>
          </a:p>
        </p:txBody>
      </p:sp>
    </p:spTree>
    <p:extLst>
      <p:ext uri="{BB962C8B-B14F-4D97-AF65-F5344CB8AC3E}">
        <p14:creationId xmlns:p14="http://schemas.microsoft.com/office/powerpoint/2010/main" val="22806607"/>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DE6B346-8C10-4A60-84D7-FDB73415A82F}">
  <ds:schemaRefs>
    <ds:schemaRef ds:uri="http://schemas.microsoft.com/sharepoint/v3/contenttype/forms"/>
  </ds:schemaRefs>
</ds:datastoreItem>
</file>

<file path=customXml/itemProps3.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15</TotalTime>
  <Words>582</Words>
  <Application>Microsoft Office PowerPoint</Application>
  <PresentationFormat>Widescreen</PresentationFormat>
  <Paragraphs>8</Paragraphs>
  <Slides>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MS Gothic</vt:lpstr>
      <vt:lpstr>Arial</vt:lpstr>
      <vt:lpstr>Calibri</vt:lpstr>
      <vt:lpstr>Century Gothic</vt:lpstr>
      <vt:lpstr>Bank LINKS Template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Horton, Rebecca</cp:lastModifiedBy>
  <cp:revision>3</cp:revision>
  <dcterms:created xsi:type="dcterms:W3CDTF">2025-07-08T16:12:11Z</dcterms:created>
  <dcterms:modified xsi:type="dcterms:W3CDTF">2025-07-08T16:42:44Z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2025-07-08T16:17:58Z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f94638f2-253e-44bb-b34e-540fb2b8d2e9</vt:lpwstr>
  </property>
  <property fmtid="{D5CDD505-2E9C-101B-9397-08002B2CF9AE}" pid="9" name="MSIP_Label_7020817f-35a1-46f5-8886-e0d7225f8c08_ContentBits">
    <vt:lpwstr>5</vt:lpwstr>
  </property>
</Properties>
</file>